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342" r:id="rId2"/>
    <p:sldId id="343" r:id="rId3"/>
    <p:sldId id="344" r:id="rId4"/>
    <p:sldId id="345" r:id="rId5"/>
    <p:sldId id="346" r:id="rId6"/>
    <p:sldId id="347" r:id="rId7"/>
    <p:sldId id="348" r:id="rId8"/>
    <p:sldId id="349" r:id="rId9"/>
    <p:sldId id="350" r:id="rId10"/>
    <p:sldId id="351" r:id="rId11"/>
    <p:sldId id="35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A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985" autoAdjust="0"/>
    <p:restoredTop sz="89655" autoAdjust="0"/>
  </p:normalViewPr>
  <p:slideViewPr>
    <p:cSldViewPr>
      <p:cViewPr>
        <p:scale>
          <a:sx n="67" d="100"/>
          <a:sy n="67" d="100"/>
        </p:scale>
        <p:origin x="-127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64" d="100"/>
          <a:sy n="64" d="100"/>
        </p:scale>
        <p:origin x="-262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88005B-78CF-481B-940E-E83B5FF1B01F}" type="datetimeFigureOut">
              <a:rPr lang="en-GB" smtClean="0"/>
              <a:t>15/02/2014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2E5A86-8039-4FA9-AEB3-DD8C692BC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128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15/02/2014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15/02/2014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15/02/2014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15/02/2014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15/02/2014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15/02/2014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15/02/2014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15/02/2014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15/02/2014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15/02/2014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0A7-8B3A-455A-BF22-2C3CA4B6C8E8}" type="datetimeFigureOut">
              <a:rPr lang="en-GB" smtClean="0"/>
              <a:t>15/02/2014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171BD0A7-8B3A-455A-BF22-2C3CA4B6C8E8}" type="datetimeFigureOut">
              <a:rPr lang="en-GB" smtClean="0"/>
              <a:t>15/02/2014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4F0057AB-96AC-4037-B3CD-037067CE29CF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634082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Proverbs CH 8 – a brief history of wisdom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9552" y="991670"/>
            <a:ext cx="8136904" cy="546166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i="1" dirty="0" err="1" smtClean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Ch</a:t>
            </a:r>
            <a:r>
              <a:rPr lang="en-GB" sz="2800" i="1" dirty="0" smtClean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 8v27-30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i="1" dirty="0" smtClean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I </a:t>
            </a:r>
            <a:r>
              <a:rPr lang="en-GB" sz="2800" i="1" dirty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was there when he set the heavens in </a:t>
            </a:r>
            <a:r>
              <a:rPr lang="en-GB" sz="2800" i="1" dirty="0" smtClean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place, when </a:t>
            </a:r>
            <a:r>
              <a:rPr lang="en-GB" sz="2800" i="1" dirty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he marked out the horizon on the face of the </a:t>
            </a:r>
            <a:r>
              <a:rPr lang="en-GB" sz="2800" i="1" dirty="0" smtClean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deep, </a:t>
            </a:r>
            <a:r>
              <a:rPr lang="en-GB" sz="2800" baseline="30000" dirty="0" smtClean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28</a:t>
            </a:r>
            <a:r>
              <a:rPr lang="en-GB" sz="2800" i="1" dirty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 when he established the clouds </a:t>
            </a:r>
            <a:r>
              <a:rPr lang="en-GB" sz="2800" i="1" dirty="0" smtClean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above</a:t>
            </a:r>
            <a:r>
              <a:rPr lang="en-GB" sz="2800" i="1" dirty="0">
                <a:latin typeface="Verdana"/>
                <a:ea typeface="Times New Roman"/>
                <a:cs typeface="Times New Roman"/>
              </a:rPr>
              <a:t> </a:t>
            </a:r>
            <a:r>
              <a:rPr lang="en-GB" sz="2800" i="1" dirty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and fixed securely the fountains of the </a:t>
            </a:r>
            <a:r>
              <a:rPr lang="en-GB" sz="2800" i="1" dirty="0" smtClean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deep, </a:t>
            </a:r>
            <a:r>
              <a:rPr lang="en-GB" sz="2800" baseline="30000" dirty="0" smtClean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29</a:t>
            </a:r>
            <a:r>
              <a:rPr lang="en-GB" sz="2800" i="1" dirty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 when he gave the sea its </a:t>
            </a:r>
            <a:r>
              <a:rPr lang="en-GB" sz="2800" i="1" dirty="0" smtClean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boundary so </a:t>
            </a:r>
            <a:r>
              <a:rPr lang="en-GB" sz="2800" i="1" dirty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that the waters would not overstep his </a:t>
            </a:r>
            <a:r>
              <a:rPr lang="en-GB" sz="2800" i="1" dirty="0" smtClean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command, and </a:t>
            </a:r>
            <a:r>
              <a:rPr lang="en-GB" sz="2800" i="1" dirty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when he marked out the foundations of the earth.</a:t>
            </a:r>
            <a:r>
              <a:rPr lang="en-GB" sz="2800" i="1" dirty="0">
                <a:latin typeface="Calibri"/>
                <a:ea typeface="Times New Roman"/>
                <a:cs typeface="Times New Roman"/>
              </a:rPr>
              <a:t/>
            </a:r>
            <a:br>
              <a:rPr lang="en-GB" sz="2800" i="1" dirty="0">
                <a:latin typeface="Calibri"/>
                <a:ea typeface="Times New Roman"/>
                <a:cs typeface="Times New Roman"/>
              </a:rPr>
            </a:b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92414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138" y="105520"/>
            <a:ext cx="7924800" cy="634082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Testing our response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874455"/>
            <a:ext cx="8671867" cy="255454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GB" sz="3200" b="1" dirty="0"/>
              <a:t>   </a:t>
            </a:r>
            <a:r>
              <a:rPr lang="en-GB" sz="3200" dirty="0"/>
              <a:t>rebuke the wise and they will love you.</a:t>
            </a:r>
            <a:br>
              <a:rPr lang="en-GB" sz="3200" dirty="0"/>
            </a:br>
            <a:r>
              <a:rPr lang="en-GB" sz="3200" baseline="30000" dirty="0"/>
              <a:t>9 </a:t>
            </a:r>
            <a:r>
              <a:rPr lang="en-GB" sz="3200" dirty="0"/>
              <a:t>Instruct the wise and they will be wiser still;</a:t>
            </a:r>
            <a:br>
              <a:rPr lang="en-GB" sz="3200" dirty="0"/>
            </a:br>
            <a:r>
              <a:rPr lang="en-GB" sz="3200" dirty="0"/>
              <a:t> </a:t>
            </a:r>
            <a:r>
              <a:rPr lang="en-GB" sz="3200" dirty="0" smtClean="0"/>
              <a:t>   teach </a:t>
            </a:r>
            <a:r>
              <a:rPr lang="en-GB" sz="3200" dirty="0"/>
              <a:t>the righteous and they will add to their learning.</a:t>
            </a:r>
          </a:p>
          <a:p>
            <a:r>
              <a:rPr lang="en-GB" sz="3200" baseline="30000" dirty="0"/>
              <a:t>10</a:t>
            </a:r>
            <a:r>
              <a:rPr lang="en-GB" sz="3200" b="1" baseline="30000" dirty="0"/>
              <a:t> </a:t>
            </a:r>
            <a:r>
              <a:rPr lang="en-GB" sz="3200" dirty="0"/>
              <a:t>The fear of the </a:t>
            </a:r>
            <a:r>
              <a:rPr lang="en-GB" sz="3200" cap="small" dirty="0"/>
              <a:t>Lord</a:t>
            </a:r>
            <a:r>
              <a:rPr lang="en-GB" sz="3200" dirty="0"/>
              <a:t> is the beginning of wisdom,</a:t>
            </a:r>
            <a:br>
              <a:rPr lang="en-GB" sz="3200" dirty="0"/>
            </a:br>
            <a:r>
              <a:rPr lang="en-GB" sz="3200" dirty="0"/>
              <a:t>    and knowledge of the Holy One is understanding</a:t>
            </a:r>
            <a:r>
              <a:rPr lang="en-GB" sz="3200" dirty="0" smtClean="0"/>
              <a:t>.</a:t>
            </a:r>
            <a:r>
              <a:rPr lang="en-GB" sz="3200" i="1" dirty="0"/>
              <a:t>  </a:t>
            </a:r>
            <a:endParaRPr lang="en-GB" sz="3200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595611" y="1305892"/>
            <a:ext cx="72008" cy="244714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827584" y="1844824"/>
            <a:ext cx="76200" cy="190821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1081610" y="2276872"/>
            <a:ext cx="101625" cy="147616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51520" y="3789040"/>
            <a:ext cx="6797354" cy="156966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Are we teachable in the Lord’s hands?</a:t>
            </a:r>
          </a:p>
          <a:p>
            <a:r>
              <a:rPr lang="en-GB" sz="3200" b="1" dirty="0" smtClean="0"/>
              <a:t>Is the fear of the Lord the controlling principle in our lives?</a:t>
            </a:r>
            <a:r>
              <a:rPr lang="en-GB" sz="3200" dirty="0"/>
              <a:t>   </a:t>
            </a:r>
          </a:p>
        </p:txBody>
      </p:sp>
    </p:spTree>
    <p:extLst>
      <p:ext uri="{BB962C8B-B14F-4D97-AF65-F5344CB8AC3E}">
        <p14:creationId xmlns:p14="http://schemas.microsoft.com/office/powerpoint/2010/main" val="4105251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138" y="105520"/>
            <a:ext cx="7924800" cy="634082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Seeing our reward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1196752"/>
            <a:ext cx="8671867" cy="156966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GB" sz="3200" b="1" dirty="0"/>
              <a:t>   </a:t>
            </a:r>
            <a:r>
              <a:rPr lang="en-GB" sz="3200" dirty="0"/>
              <a:t>For through wisdom your days will be many,</a:t>
            </a:r>
            <a:br>
              <a:rPr lang="en-GB" sz="3200" dirty="0"/>
            </a:br>
            <a:r>
              <a:rPr lang="en-GB" sz="3200" dirty="0"/>
              <a:t>    and years will be added to your life.</a:t>
            </a:r>
            <a:br>
              <a:rPr lang="en-GB" sz="3200" dirty="0"/>
            </a:br>
            <a:r>
              <a:rPr lang="en-GB" sz="3200" baseline="30000" dirty="0"/>
              <a:t>12</a:t>
            </a:r>
            <a:r>
              <a:rPr lang="en-GB" sz="3200" dirty="0"/>
              <a:t> </a:t>
            </a:r>
            <a:r>
              <a:rPr lang="en-GB" sz="3200" i="1" dirty="0"/>
              <a:t>If you are wise, your wisdom will reward you</a:t>
            </a:r>
            <a:r>
              <a:rPr lang="en-GB" sz="3200" i="1" dirty="0" smtClean="0"/>
              <a:t>;</a:t>
            </a:r>
            <a:endParaRPr lang="en-GB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539552" y="4535249"/>
            <a:ext cx="7949481" cy="2062103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The reward is to be in the choir singing </a:t>
            </a:r>
          </a:p>
          <a:p>
            <a:r>
              <a:rPr lang="en-GB" sz="3200" b="1" dirty="0" smtClean="0"/>
              <a:t>“worthy is the Lamb who was slain to receive power and wealth and wisdom and strength and honour and glory and praise!”</a:t>
            </a:r>
            <a:r>
              <a:rPr lang="en-GB" sz="3200" dirty="0"/>
              <a:t>  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9551" y="3171452"/>
            <a:ext cx="7949481" cy="1077218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Years added to your life - principle not a guarantee for this life</a:t>
            </a:r>
            <a:r>
              <a:rPr lang="en-GB" sz="3200" dirty="0"/>
              <a:t>   </a:t>
            </a:r>
          </a:p>
        </p:txBody>
      </p:sp>
    </p:spTree>
    <p:extLst>
      <p:ext uri="{BB962C8B-B14F-4D97-AF65-F5344CB8AC3E}">
        <p14:creationId xmlns:p14="http://schemas.microsoft.com/office/powerpoint/2010/main" val="37092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0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634082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Proverbs </a:t>
            </a:r>
            <a:r>
              <a:rPr lang="en-GB" dirty="0" err="1" smtClean="0">
                <a:solidFill>
                  <a:schemeClr val="bg1"/>
                </a:solidFill>
              </a:rPr>
              <a:t>Ch</a:t>
            </a:r>
            <a:r>
              <a:rPr lang="en-GB" dirty="0" smtClean="0">
                <a:solidFill>
                  <a:schemeClr val="bg1"/>
                </a:solidFill>
              </a:rPr>
              <a:t> 8 – a brief history of wisdom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90401" y="980728"/>
            <a:ext cx="8136904" cy="41148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4400" baseline="30000" dirty="0" smtClean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30</a:t>
            </a:r>
            <a:r>
              <a:rPr lang="en-GB" sz="4400" i="1" dirty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 </a:t>
            </a:r>
            <a:r>
              <a:rPr lang="en-GB" sz="4400" i="1" dirty="0">
                <a:latin typeface="Verdana"/>
                <a:ea typeface="Times New Roman"/>
                <a:cs typeface="Times New Roman"/>
              </a:rPr>
              <a:t> </a:t>
            </a:r>
            <a:r>
              <a:rPr lang="en-GB" sz="4400" i="1" dirty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Then I was </a:t>
            </a:r>
            <a:r>
              <a:rPr lang="en-GB" sz="4400" i="1" dirty="0" smtClean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the craftsman</a:t>
            </a:r>
            <a:r>
              <a:rPr lang="en-GB" sz="4400" i="1" dirty="0">
                <a:latin typeface="Calibri"/>
                <a:ea typeface="Times New Roman"/>
                <a:cs typeface="Times New Roman"/>
              </a:rPr>
              <a:t> </a:t>
            </a:r>
            <a:r>
              <a:rPr lang="en-GB" sz="4400" i="1" dirty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at his </a:t>
            </a:r>
            <a:r>
              <a:rPr lang="en-GB" sz="4400" i="1" dirty="0" smtClean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side. I </a:t>
            </a:r>
            <a:r>
              <a:rPr lang="en-GB" sz="4400" i="1" dirty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was filled with delight day after </a:t>
            </a:r>
            <a:r>
              <a:rPr lang="en-GB" sz="4400" i="1" dirty="0" smtClean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day, rejoicing </a:t>
            </a:r>
            <a:r>
              <a:rPr lang="en-GB" sz="4400" i="1" dirty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always in his </a:t>
            </a:r>
            <a:r>
              <a:rPr lang="en-GB" sz="4400" i="1" dirty="0" smtClean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presence, </a:t>
            </a:r>
            <a:r>
              <a:rPr lang="en-GB" sz="4400" baseline="30000" dirty="0" smtClean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31</a:t>
            </a:r>
            <a:r>
              <a:rPr lang="en-GB" sz="4400" i="1" dirty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 rejoicing in his whole </a:t>
            </a:r>
            <a:r>
              <a:rPr lang="en-GB" sz="4400" i="1" dirty="0" smtClean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world</a:t>
            </a:r>
            <a:r>
              <a:rPr lang="en-GB" sz="4400" i="1" dirty="0">
                <a:latin typeface="Verdana"/>
                <a:ea typeface="Times New Roman"/>
                <a:cs typeface="Times New Roman"/>
              </a:rPr>
              <a:t> </a:t>
            </a:r>
            <a:r>
              <a:rPr lang="en-GB" sz="4400" i="1" dirty="0" smtClean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and </a:t>
            </a:r>
            <a:r>
              <a:rPr lang="en-GB" sz="4400" i="1" dirty="0">
                <a:solidFill>
                  <a:srgbClr val="000000"/>
                </a:solidFill>
                <a:latin typeface="Verdana"/>
                <a:ea typeface="Times New Roman"/>
                <a:cs typeface="Times New Roman"/>
              </a:rPr>
              <a:t>delighting in the human race.</a:t>
            </a:r>
            <a:endParaRPr lang="en-GB" sz="4400" dirty="0">
              <a:latin typeface="Calibri"/>
              <a:ea typeface="Calibri"/>
              <a:cs typeface="Times New Roman"/>
            </a:endParaRPr>
          </a:p>
          <a:p>
            <a:endParaRPr lang="en-GB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590934" y="5101675"/>
            <a:ext cx="8136904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Wisdom and craftsmanship  – How great Thou art</a:t>
            </a:r>
            <a:endParaRPr lang="en-GB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60040" y="980728"/>
            <a:ext cx="8496944" cy="378565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GB" sz="3600" dirty="0"/>
              <a:t>John 1 </a:t>
            </a:r>
            <a:r>
              <a:rPr lang="en-GB" sz="4000" dirty="0"/>
              <a:t>“In the beginning was the Word, and the Word was with God, and the Word was God. </a:t>
            </a:r>
            <a:r>
              <a:rPr lang="en-GB" sz="4000" baseline="30000" dirty="0"/>
              <a:t>2</a:t>
            </a:r>
            <a:r>
              <a:rPr lang="en-GB" sz="4000" dirty="0"/>
              <a:t> He was with God in </a:t>
            </a:r>
            <a:r>
              <a:rPr lang="en-GB" sz="4000" dirty="0" smtClean="0"/>
              <a:t>the beginning</a:t>
            </a:r>
            <a:r>
              <a:rPr lang="en-GB" sz="4000" dirty="0"/>
              <a:t>. </a:t>
            </a:r>
            <a:r>
              <a:rPr lang="en-GB" sz="4000" dirty="0" smtClean="0"/>
              <a:t> </a:t>
            </a:r>
          </a:p>
          <a:p>
            <a:r>
              <a:rPr lang="en-GB" sz="4000" baseline="30000" dirty="0" smtClean="0"/>
              <a:t>3</a:t>
            </a:r>
            <a:r>
              <a:rPr lang="en-GB" sz="4000" dirty="0"/>
              <a:t> Through him all things were made; without him nothing was made that has been made</a:t>
            </a:r>
            <a:r>
              <a:rPr lang="en-GB" sz="4000" dirty="0" smtClean="0"/>
              <a:t>.”</a:t>
            </a:r>
            <a:r>
              <a:rPr lang="en-GB" sz="3600" dirty="0"/>
              <a:t> </a:t>
            </a:r>
            <a:endParaRPr lang="en-GB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10914" y="4869160"/>
            <a:ext cx="8496944" cy="175432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“</a:t>
            </a:r>
            <a:r>
              <a:rPr lang="en-GB" sz="3600" dirty="0"/>
              <a:t>When at the creation God with a word produced the world, this eternal wisdom was that almighty Word</a:t>
            </a:r>
            <a:r>
              <a:rPr lang="en-GB" sz="3600" dirty="0" smtClean="0"/>
              <a:t>.”   Matthew Henry</a:t>
            </a:r>
            <a:r>
              <a:rPr lang="en-GB" sz="3600" dirty="0"/>
              <a:t> </a:t>
            </a:r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3925245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744" y="260648"/>
            <a:ext cx="7924800" cy="634082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Proverbs </a:t>
            </a:r>
            <a:r>
              <a:rPr lang="en-GB" dirty="0" err="1" smtClean="0">
                <a:solidFill>
                  <a:schemeClr val="bg1"/>
                </a:solidFill>
              </a:rPr>
              <a:t>Ch</a:t>
            </a:r>
            <a:r>
              <a:rPr lang="en-GB" dirty="0" smtClean="0">
                <a:solidFill>
                  <a:schemeClr val="bg1"/>
                </a:solidFill>
              </a:rPr>
              <a:t> 8 – a brief history of wisdom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5832" y="3645024"/>
            <a:ext cx="8210624" cy="298543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Wisdom from below </a:t>
            </a:r>
            <a:r>
              <a:rPr lang="en-GB" sz="3200" dirty="0" smtClean="0"/>
              <a:t>- </a:t>
            </a:r>
            <a:r>
              <a:rPr lang="en-GB" sz="3200" i="1" dirty="0" smtClean="0"/>
              <a:t>“When </a:t>
            </a:r>
            <a:r>
              <a:rPr lang="en-GB" sz="3200" i="1" dirty="0"/>
              <a:t>the woman saw that the fruit of the tree was good for food and pleasing to the eye, and also desirable for gaining</a:t>
            </a:r>
            <a:r>
              <a:rPr lang="en-GB" sz="3200" b="1" i="1" dirty="0"/>
              <a:t> wisdom</a:t>
            </a:r>
            <a:r>
              <a:rPr lang="en-GB" sz="3200" i="1" dirty="0"/>
              <a:t>, she took some and ate it. She also gave some to her husband, who was with her, and he ate it</a:t>
            </a:r>
            <a:r>
              <a:rPr lang="en-GB" sz="3200" i="1" dirty="0" smtClean="0"/>
              <a:t>.” </a:t>
            </a:r>
          </a:p>
          <a:p>
            <a:r>
              <a:rPr lang="en-GB" sz="2800" i="1" dirty="0" smtClean="0"/>
              <a:t>Genesis 3v6</a:t>
            </a:r>
            <a:endParaRPr lang="en-GB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67544" y="1268760"/>
            <a:ext cx="8210624" cy="2000548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Wisdom delighted </a:t>
            </a:r>
            <a:r>
              <a:rPr lang="en-GB" sz="3000" dirty="0" smtClean="0"/>
              <a:t>- </a:t>
            </a:r>
            <a:r>
              <a:rPr lang="en-GB" sz="3200" i="1" dirty="0" smtClean="0"/>
              <a:t>“</a:t>
            </a:r>
            <a:r>
              <a:rPr lang="en-GB" sz="3200" i="1" dirty="0"/>
              <a:t>I was filled with delight day after day, rejoicing always in his presence, 31 rejoicing in his whole world and delighting in the human race.”</a:t>
            </a:r>
            <a:r>
              <a:rPr lang="en-GB" sz="3200" i="1" dirty="0" smtClean="0"/>
              <a:t> </a:t>
            </a:r>
            <a:r>
              <a:rPr lang="en-GB" sz="2800" i="1" dirty="0" smtClean="0"/>
              <a:t>Proverbs 8v30-31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3386483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737" y="85725"/>
            <a:ext cx="7924800" cy="634082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Proverbs </a:t>
            </a:r>
            <a:r>
              <a:rPr lang="en-GB" dirty="0" err="1" smtClean="0">
                <a:solidFill>
                  <a:schemeClr val="bg1"/>
                </a:solidFill>
              </a:rPr>
              <a:t>Ch</a:t>
            </a:r>
            <a:r>
              <a:rPr lang="en-GB" dirty="0" smtClean="0">
                <a:solidFill>
                  <a:schemeClr val="bg1"/>
                </a:solidFill>
              </a:rPr>
              <a:t> 8 – a brief history of wisdom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5832" y="4581128"/>
            <a:ext cx="8210624" cy="2062103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rgbClr val="FF0000"/>
                </a:solidFill>
              </a:rPr>
              <a:t>Wisdom enthroned – </a:t>
            </a:r>
            <a:r>
              <a:rPr lang="en-GB" sz="3200" b="1" i="1" dirty="0" smtClean="0">
                <a:solidFill>
                  <a:srgbClr val="FF0000"/>
                </a:solidFill>
              </a:rPr>
              <a:t>‘</a:t>
            </a:r>
            <a:r>
              <a:rPr lang="en-GB" sz="3200" b="1" i="1" dirty="0">
                <a:solidFill>
                  <a:srgbClr val="FF0000"/>
                </a:solidFill>
              </a:rPr>
              <a:t>Worthy is the Lamb, who was </a:t>
            </a:r>
            <a:r>
              <a:rPr lang="en-GB" sz="3200" b="1" i="1" dirty="0" smtClean="0">
                <a:solidFill>
                  <a:srgbClr val="FF0000"/>
                </a:solidFill>
              </a:rPr>
              <a:t>slain, to </a:t>
            </a:r>
            <a:r>
              <a:rPr lang="en-GB" sz="3200" b="1" i="1" dirty="0">
                <a:solidFill>
                  <a:srgbClr val="FF0000"/>
                </a:solidFill>
              </a:rPr>
              <a:t>receive power and wealth and wisdom and </a:t>
            </a:r>
            <a:r>
              <a:rPr lang="en-GB" sz="3200" b="1" i="1" dirty="0" smtClean="0">
                <a:solidFill>
                  <a:srgbClr val="FF0000"/>
                </a:solidFill>
              </a:rPr>
              <a:t>strength</a:t>
            </a:r>
            <a:r>
              <a:rPr lang="en-GB" sz="3200" b="1" i="1" dirty="0">
                <a:solidFill>
                  <a:srgbClr val="FF0000"/>
                </a:solidFill>
              </a:rPr>
              <a:t> and honour and glory and praise</a:t>
            </a:r>
            <a:r>
              <a:rPr lang="en-GB" sz="3200" b="1" i="1" dirty="0" smtClean="0">
                <a:solidFill>
                  <a:srgbClr val="FF0000"/>
                </a:solidFill>
              </a:rPr>
              <a:t>!’  </a:t>
            </a:r>
            <a:r>
              <a:rPr lang="en-GB" sz="2800" dirty="0" smtClean="0">
                <a:solidFill>
                  <a:srgbClr val="FF0000"/>
                </a:solidFill>
              </a:rPr>
              <a:t>Rev 5v12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9825" y="871552"/>
            <a:ext cx="8210624" cy="147732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GB" sz="3000" b="1" dirty="0" smtClean="0"/>
              <a:t>Wisdom in Salvation </a:t>
            </a:r>
            <a:r>
              <a:rPr lang="en-GB" sz="3000" dirty="0" smtClean="0"/>
              <a:t>- “</a:t>
            </a:r>
            <a:r>
              <a:rPr lang="en-GB" sz="3000" i="1" dirty="0" smtClean="0"/>
              <a:t>See</a:t>
            </a:r>
            <a:r>
              <a:rPr lang="en-GB" sz="3000" i="1" dirty="0"/>
              <a:t>, my servant will act </a:t>
            </a:r>
            <a:r>
              <a:rPr lang="en-GB" sz="3000" b="1" i="1" dirty="0"/>
              <a:t>wisely</a:t>
            </a:r>
            <a:r>
              <a:rPr lang="en-GB" sz="3000" i="1" dirty="0"/>
              <a:t>; he will be raised and lifted up and highly exalted</a:t>
            </a:r>
            <a:r>
              <a:rPr lang="en-GB" sz="2800" dirty="0" smtClean="0"/>
              <a:t>.” </a:t>
            </a:r>
          </a:p>
          <a:p>
            <a:r>
              <a:rPr lang="en-GB" sz="2800" dirty="0" smtClean="0"/>
              <a:t>Isaiah 52v13</a:t>
            </a:r>
            <a:endParaRPr lang="en-GB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86395" y="2495927"/>
            <a:ext cx="8210624" cy="193899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“</a:t>
            </a:r>
            <a:r>
              <a:rPr lang="en-GB" sz="3000" i="1" dirty="0"/>
              <a:t>but we preach Christ crucified; a stumbling block to the Jews and foolishness to the Greeks,</a:t>
            </a:r>
            <a:r>
              <a:rPr lang="en-GB" sz="3000" dirty="0"/>
              <a:t> </a:t>
            </a:r>
            <a:r>
              <a:rPr lang="en-GB" sz="3000" i="1" dirty="0"/>
              <a:t>but to those whom God has called, both Jews and Greeks, Christ the power of God and the </a:t>
            </a:r>
            <a:r>
              <a:rPr lang="en-GB" sz="3000" b="1" i="1" dirty="0"/>
              <a:t>wisdom</a:t>
            </a:r>
            <a:r>
              <a:rPr lang="en-GB" sz="3000" i="1" dirty="0"/>
              <a:t> of God</a:t>
            </a:r>
            <a:r>
              <a:rPr lang="en-GB" sz="3000" i="1" dirty="0" smtClean="0"/>
              <a:t>.”</a:t>
            </a:r>
            <a:r>
              <a:rPr lang="en-GB" sz="3000" b="1" dirty="0"/>
              <a:t> </a:t>
            </a:r>
            <a:r>
              <a:rPr lang="en-GB" sz="2800" dirty="0" smtClean="0"/>
              <a:t>1 </a:t>
            </a:r>
            <a:r>
              <a:rPr lang="en-GB" sz="2800" dirty="0" err="1" smtClean="0"/>
              <a:t>Cor</a:t>
            </a:r>
            <a:r>
              <a:rPr lang="en-GB" sz="2800" dirty="0" smtClean="0"/>
              <a:t> 1v23-24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113922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634082"/>
          </a:xfrm>
        </p:spPr>
        <p:txBody>
          <a:bodyPr/>
          <a:lstStyle/>
          <a:p>
            <a:r>
              <a:rPr lang="en-GB" dirty="0" err="1" smtClean="0">
                <a:solidFill>
                  <a:schemeClr val="bg1"/>
                </a:solidFill>
              </a:rPr>
              <a:t>Prov</a:t>
            </a:r>
            <a:r>
              <a:rPr lang="en-GB" dirty="0" smtClean="0">
                <a:solidFill>
                  <a:schemeClr val="bg1"/>
                </a:solidFill>
              </a:rPr>
              <a:t> CH 9 – 2 appeals Wisdom and Folly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1484784"/>
            <a:ext cx="8568952" cy="64633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V1-6 Queen Wisdom’s appeal and its outcome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520" y="3934797"/>
            <a:ext cx="8568952" cy="64633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V13-18 Woman Folly’s appeal and its outcome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1520" y="2710661"/>
            <a:ext cx="8568952" cy="64633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V7-12 The responses and their outcome </a:t>
            </a:r>
          </a:p>
        </p:txBody>
      </p:sp>
    </p:spTree>
    <p:extLst>
      <p:ext uri="{BB962C8B-B14F-4D97-AF65-F5344CB8AC3E}">
        <p14:creationId xmlns:p14="http://schemas.microsoft.com/office/powerpoint/2010/main" val="1058235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634082"/>
          </a:xfrm>
        </p:spPr>
        <p:txBody>
          <a:bodyPr/>
          <a:lstStyle/>
          <a:p>
            <a:r>
              <a:rPr lang="en-GB" dirty="0" err="1" smtClean="0">
                <a:solidFill>
                  <a:schemeClr val="bg1"/>
                </a:solidFill>
              </a:rPr>
              <a:t>Prov</a:t>
            </a:r>
            <a:r>
              <a:rPr lang="en-GB" dirty="0" smtClean="0">
                <a:solidFill>
                  <a:schemeClr val="bg1"/>
                </a:solidFill>
              </a:rPr>
              <a:t> CH 9 – 2 appeals Wisdom and Folly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1052736"/>
            <a:ext cx="8568952" cy="550920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GB" sz="3200" dirty="0"/>
              <a:t>Wisdom has built her house; she has hewn out its seven </a:t>
            </a:r>
            <a:r>
              <a:rPr lang="en-GB" sz="3200" dirty="0" smtClean="0"/>
              <a:t>pillars. </a:t>
            </a:r>
            <a:r>
              <a:rPr lang="en-GB" sz="3200" baseline="30000" dirty="0" smtClean="0"/>
              <a:t>2</a:t>
            </a:r>
            <a:r>
              <a:rPr lang="en-GB" sz="3200" b="1" baseline="30000" dirty="0"/>
              <a:t> </a:t>
            </a:r>
            <a:r>
              <a:rPr lang="en-GB" sz="3200" dirty="0"/>
              <a:t>She has prepared her meat and mixed her wine</a:t>
            </a:r>
            <a:r>
              <a:rPr lang="en-GB" sz="3200" dirty="0" smtClean="0"/>
              <a:t>;</a:t>
            </a:r>
            <a:r>
              <a:rPr lang="en-GB" sz="3200" dirty="0"/>
              <a:t> she has also set her table.</a:t>
            </a:r>
            <a:br>
              <a:rPr lang="en-GB" sz="3200" dirty="0"/>
            </a:br>
            <a:r>
              <a:rPr lang="en-GB" sz="3200" baseline="30000" dirty="0"/>
              <a:t>3</a:t>
            </a:r>
            <a:r>
              <a:rPr lang="en-GB" sz="3200" b="1" baseline="30000" dirty="0"/>
              <a:t> </a:t>
            </a:r>
            <a:r>
              <a:rPr lang="en-GB" sz="3200" dirty="0"/>
              <a:t>She has sent out her </a:t>
            </a:r>
            <a:r>
              <a:rPr lang="en-GB" sz="3200" dirty="0" smtClean="0"/>
              <a:t>maids, </a:t>
            </a:r>
            <a:r>
              <a:rPr lang="en-GB" sz="3200" b="1" dirty="0" smtClean="0"/>
              <a:t>and</a:t>
            </a:r>
            <a:r>
              <a:rPr lang="en-GB" sz="3200" dirty="0" smtClean="0"/>
              <a:t> </a:t>
            </a:r>
            <a:r>
              <a:rPr lang="en-GB" sz="3200" dirty="0"/>
              <a:t>she calls from the highest point of the city,</a:t>
            </a:r>
            <a:br>
              <a:rPr lang="en-GB" sz="3200" dirty="0"/>
            </a:br>
            <a:r>
              <a:rPr lang="en-GB" sz="3200" baseline="30000" dirty="0"/>
              <a:t>4</a:t>
            </a:r>
            <a:r>
              <a:rPr lang="en-GB" sz="3200" b="1" baseline="30000" dirty="0"/>
              <a:t>  </a:t>
            </a:r>
            <a:r>
              <a:rPr lang="en-GB" sz="3200" dirty="0"/>
              <a:t>‘Let all who are simple come </a:t>
            </a:r>
            <a:r>
              <a:rPr lang="en-GB" sz="3200" dirty="0" smtClean="0"/>
              <a:t>in here!’</a:t>
            </a: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/>
              <a:t> </a:t>
            </a:r>
            <a:r>
              <a:rPr lang="en-GB" sz="3200" dirty="0" smtClean="0"/>
              <a:t>    she </a:t>
            </a:r>
            <a:r>
              <a:rPr lang="en-GB" sz="3200" dirty="0"/>
              <a:t>says t</a:t>
            </a:r>
            <a:r>
              <a:rPr lang="en-GB" sz="3200" dirty="0" smtClean="0"/>
              <a:t>o </a:t>
            </a:r>
            <a:r>
              <a:rPr lang="en-GB" sz="3200" dirty="0"/>
              <a:t>those who </a:t>
            </a:r>
            <a:r>
              <a:rPr lang="en-GB" sz="3200" dirty="0" smtClean="0"/>
              <a:t>lack judgment,</a:t>
            </a:r>
            <a:r>
              <a:rPr lang="en-GB" sz="3200" dirty="0"/>
              <a:t/>
            </a:r>
            <a:br>
              <a:rPr lang="en-GB" sz="3200" dirty="0"/>
            </a:br>
            <a:r>
              <a:rPr lang="en-GB" sz="3200" baseline="30000" dirty="0"/>
              <a:t>5</a:t>
            </a:r>
            <a:r>
              <a:rPr lang="en-GB" sz="3200" b="1" baseline="30000" dirty="0"/>
              <a:t>  </a:t>
            </a:r>
            <a:r>
              <a:rPr lang="en-GB" sz="3200" dirty="0"/>
              <a:t>‘Come, eat my food </a:t>
            </a:r>
            <a:endParaRPr lang="en-GB" sz="3200" dirty="0" smtClean="0"/>
          </a:p>
          <a:p>
            <a:r>
              <a:rPr lang="en-GB" sz="3200" dirty="0"/>
              <a:t> </a:t>
            </a:r>
            <a:r>
              <a:rPr lang="en-GB" sz="3200" dirty="0" smtClean="0"/>
              <a:t>    and </a:t>
            </a:r>
            <a:r>
              <a:rPr lang="en-GB" sz="3200" dirty="0"/>
              <a:t>drink the wine I have </a:t>
            </a:r>
            <a:r>
              <a:rPr lang="en-GB" sz="3200" dirty="0" smtClean="0"/>
              <a:t>mixed.  </a:t>
            </a:r>
          </a:p>
          <a:p>
            <a:r>
              <a:rPr lang="en-GB" sz="3200" baseline="30000" dirty="0" smtClean="0"/>
              <a:t>6</a:t>
            </a:r>
            <a:r>
              <a:rPr lang="en-GB" sz="3200" b="1" baseline="30000" dirty="0"/>
              <a:t> </a:t>
            </a:r>
            <a:r>
              <a:rPr lang="en-GB" sz="3200" dirty="0"/>
              <a:t>Leave your simple ways and you will live; </a:t>
            </a:r>
            <a:endParaRPr lang="en-GB" sz="3200" dirty="0" smtClean="0"/>
          </a:p>
          <a:p>
            <a:r>
              <a:rPr lang="en-GB" sz="3200" dirty="0"/>
              <a:t> </a:t>
            </a:r>
            <a:r>
              <a:rPr lang="en-GB" sz="3200" dirty="0" smtClean="0"/>
              <a:t>    walk </a:t>
            </a:r>
            <a:r>
              <a:rPr lang="en-GB" sz="3200" dirty="0"/>
              <a:t>in the way of insight.’</a:t>
            </a:r>
          </a:p>
        </p:txBody>
      </p:sp>
      <p:sp>
        <p:nvSpPr>
          <p:cNvPr id="3" name="Rounded Rectangular Callout 2"/>
          <p:cNvSpPr/>
          <p:nvPr/>
        </p:nvSpPr>
        <p:spPr>
          <a:xfrm flipH="1">
            <a:off x="401241" y="2909511"/>
            <a:ext cx="5256584" cy="1476744"/>
          </a:xfrm>
          <a:prstGeom prst="wedgeRoundRectCallout">
            <a:avLst>
              <a:gd name="adj1" fmla="val -13223"/>
              <a:gd name="adj2" fmla="val -88431"/>
              <a:gd name="adj3" fmla="val 16667"/>
            </a:avLst>
          </a:prstGeom>
          <a:solidFill>
            <a:schemeClr val="bg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 smtClean="0"/>
              <a:t>Great effort and care – nothing second rate</a:t>
            </a:r>
            <a:endParaRPr lang="en-GB" sz="3600" b="1" dirty="0"/>
          </a:p>
        </p:txBody>
      </p:sp>
      <p:sp>
        <p:nvSpPr>
          <p:cNvPr id="8" name="Rounded Rectangular Callout 7"/>
          <p:cNvSpPr/>
          <p:nvPr/>
        </p:nvSpPr>
        <p:spPr>
          <a:xfrm flipH="1">
            <a:off x="1835696" y="3664469"/>
            <a:ext cx="6086922" cy="1709949"/>
          </a:xfrm>
          <a:prstGeom prst="wedgeRoundRectCallout">
            <a:avLst>
              <a:gd name="adj1" fmla="val -13223"/>
              <a:gd name="adj2" fmla="val -88431"/>
              <a:gd name="adj3" fmla="val 1666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 smtClean="0"/>
              <a:t>Invitation free and active – maids sent and she calls out</a:t>
            </a:r>
          </a:p>
          <a:p>
            <a:pPr algn="ctr"/>
            <a:r>
              <a:rPr lang="en-GB" sz="3600" dirty="0" smtClean="0"/>
              <a:t>Matt 22</a:t>
            </a:r>
            <a:endParaRPr lang="en-GB" sz="3600" dirty="0"/>
          </a:p>
        </p:txBody>
      </p:sp>
      <p:sp>
        <p:nvSpPr>
          <p:cNvPr id="9" name="Rounded Rectangular Callout 8"/>
          <p:cNvSpPr/>
          <p:nvPr/>
        </p:nvSpPr>
        <p:spPr>
          <a:xfrm flipH="1">
            <a:off x="937842" y="4221088"/>
            <a:ext cx="6984776" cy="1421868"/>
          </a:xfrm>
          <a:prstGeom prst="wedgeRoundRectCallout">
            <a:avLst>
              <a:gd name="adj1" fmla="val -13223"/>
              <a:gd name="adj2" fmla="val -88431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 smtClean="0"/>
              <a:t>Invitation is free and wide –</a:t>
            </a:r>
          </a:p>
          <a:p>
            <a:pPr algn="ctr"/>
            <a:r>
              <a:rPr lang="en-GB" sz="3600" b="1" dirty="0"/>
              <a:t>t</a:t>
            </a:r>
            <a:r>
              <a:rPr lang="en-GB" sz="3600" b="1" dirty="0" smtClean="0"/>
              <a:t>he simple are called from the streets</a:t>
            </a:r>
            <a:endParaRPr lang="en-GB" sz="3600" b="1" dirty="0"/>
          </a:p>
        </p:txBody>
      </p:sp>
      <p:sp>
        <p:nvSpPr>
          <p:cNvPr id="10" name="Rounded Rectangular Callout 9"/>
          <p:cNvSpPr/>
          <p:nvPr/>
        </p:nvSpPr>
        <p:spPr>
          <a:xfrm flipH="1">
            <a:off x="1225874" y="2420888"/>
            <a:ext cx="6696744" cy="1637892"/>
          </a:xfrm>
          <a:prstGeom prst="wedgeRoundRectCallout">
            <a:avLst>
              <a:gd name="adj1" fmla="val -5542"/>
              <a:gd name="adj2" fmla="val 86411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 smtClean="0"/>
              <a:t>Do you see the gospel –</a:t>
            </a:r>
          </a:p>
          <a:p>
            <a:pPr algn="ctr"/>
            <a:r>
              <a:rPr lang="en-GB" sz="3600" b="1" dirty="0" smtClean="0"/>
              <a:t>Eat, drink, leave, live, walk!</a:t>
            </a:r>
          </a:p>
          <a:p>
            <a:pPr algn="ctr"/>
            <a:r>
              <a:rPr lang="en-GB" sz="3600" dirty="0" smtClean="0"/>
              <a:t>Isaiah 55v1-2; John 6v54-55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52919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924800" cy="778098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The Gospel Feast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1520" y="908720"/>
            <a:ext cx="8712968" cy="5616624"/>
          </a:xfrm>
        </p:spPr>
        <p:txBody>
          <a:bodyPr>
            <a:noAutofit/>
          </a:bodyPr>
          <a:lstStyle/>
          <a:p>
            <a:pPr marL="342900" lvl="2" indent="-342900"/>
            <a:r>
              <a:rPr lang="en-GB" sz="3000" dirty="0" smtClean="0">
                <a:solidFill>
                  <a:schemeClr val="bg1"/>
                </a:solidFill>
              </a:rPr>
              <a:t>Isaiah 55v1-2 “</a:t>
            </a:r>
            <a:r>
              <a:rPr lang="en-GB" sz="3000" i="1" dirty="0" smtClean="0">
                <a:solidFill>
                  <a:schemeClr val="bg1"/>
                </a:solidFill>
              </a:rPr>
              <a:t>Come</a:t>
            </a:r>
            <a:r>
              <a:rPr lang="en-GB" sz="3000" i="1" dirty="0">
                <a:solidFill>
                  <a:schemeClr val="bg1"/>
                </a:solidFill>
              </a:rPr>
              <a:t>, all you who are thirsty,</a:t>
            </a:r>
            <a:br>
              <a:rPr lang="en-GB" sz="3000" i="1" dirty="0">
                <a:solidFill>
                  <a:schemeClr val="bg1"/>
                </a:solidFill>
              </a:rPr>
            </a:br>
            <a:r>
              <a:rPr lang="en-GB" sz="3000" i="1" dirty="0">
                <a:solidFill>
                  <a:schemeClr val="bg1"/>
                </a:solidFill>
              </a:rPr>
              <a:t>    come to the </a:t>
            </a:r>
            <a:r>
              <a:rPr lang="en-GB" sz="3000" i="1" dirty="0" smtClean="0">
                <a:solidFill>
                  <a:schemeClr val="bg1"/>
                </a:solidFill>
              </a:rPr>
              <a:t>waters; and </a:t>
            </a:r>
            <a:r>
              <a:rPr lang="en-GB" sz="3000" i="1" dirty="0">
                <a:solidFill>
                  <a:schemeClr val="bg1"/>
                </a:solidFill>
              </a:rPr>
              <a:t>you who have no money,</a:t>
            </a:r>
            <a:br>
              <a:rPr lang="en-GB" sz="3000" i="1" dirty="0">
                <a:solidFill>
                  <a:schemeClr val="bg1"/>
                </a:solidFill>
              </a:rPr>
            </a:br>
            <a:r>
              <a:rPr lang="en-GB" sz="3000" i="1" dirty="0">
                <a:solidFill>
                  <a:schemeClr val="bg1"/>
                </a:solidFill>
              </a:rPr>
              <a:t>    come, buy and </a:t>
            </a:r>
            <a:r>
              <a:rPr lang="en-GB" sz="3000" i="1" dirty="0" smtClean="0">
                <a:solidFill>
                  <a:schemeClr val="bg1"/>
                </a:solidFill>
              </a:rPr>
              <a:t>eat! Come</a:t>
            </a:r>
            <a:r>
              <a:rPr lang="en-GB" sz="3000" i="1" dirty="0">
                <a:solidFill>
                  <a:schemeClr val="bg1"/>
                </a:solidFill>
              </a:rPr>
              <a:t>, buy wine and milk</a:t>
            </a:r>
            <a:br>
              <a:rPr lang="en-GB" sz="3000" i="1" dirty="0">
                <a:solidFill>
                  <a:schemeClr val="bg1"/>
                </a:solidFill>
              </a:rPr>
            </a:br>
            <a:r>
              <a:rPr lang="en-GB" sz="3000" i="1" dirty="0">
                <a:solidFill>
                  <a:schemeClr val="bg1"/>
                </a:solidFill>
              </a:rPr>
              <a:t>    without money and without cost.</a:t>
            </a:r>
            <a:br>
              <a:rPr lang="en-GB" sz="3000" i="1" dirty="0">
                <a:solidFill>
                  <a:schemeClr val="bg1"/>
                </a:solidFill>
              </a:rPr>
            </a:br>
            <a:r>
              <a:rPr lang="en-GB" sz="3000" i="1" dirty="0">
                <a:solidFill>
                  <a:schemeClr val="bg1"/>
                </a:solidFill>
              </a:rPr>
              <a:t>2 Why spend money on what is not bread,</a:t>
            </a:r>
            <a:br>
              <a:rPr lang="en-GB" sz="3000" i="1" dirty="0">
                <a:solidFill>
                  <a:schemeClr val="bg1"/>
                </a:solidFill>
              </a:rPr>
            </a:br>
            <a:r>
              <a:rPr lang="en-GB" sz="3000" i="1" dirty="0">
                <a:solidFill>
                  <a:schemeClr val="bg1"/>
                </a:solidFill>
              </a:rPr>
              <a:t>    and your labour on what does not satisfy?</a:t>
            </a:r>
            <a:br>
              <a:rPr lang="en-GB" sz="3000" i="1" dirty="0">
                <a:solidFill>
                  <a:schemeClr val="bg1"/>
                </a:solidFill>
              </a:rPr>
            </a:br>
            <a:r>
              <a:rPr lang="en-GB" sz="3000" i="1" dirty="0">
                <a:solidFill>
                  <a:schemeClr val="bg1"/>
                </a:solidFill>
              </a:rPr>
              <a:t>Listen, listen to me, and eat what is good,</a:t>
            </a:r>
            <a:br>
              <a:rPr lang="en-GB" sz="3000" i="1" dirty="0">
                <a:solidFill>
                  <a:schemeClr val="bg1"/>
                </a:solidFill>
              </a:rPr>
            </a:br>
            <a:r>
              <a:rPr lang="en-GB" sz="3000" i="1" dirty="0">
                <a:solidFill>
                  <a:schemeClr val="bg1"/>
                </a:solidFill>
              </a:rPr>
              <a:t>    and you will delight in the richest of fare</a:t>
            </a:r>
            <a:r>
              <a:rPr lang="en-GB" sz="3000" i="1" dirty="0" smtClean="0">
                <a:solidFill>
                  <a:schemeClr val="bg1"/>
                </a:solidFill>
              </a:rPr>
              <a:t>.”</a:t>
            </a:r>
            <a:endParaRPr lang="en-GB" sz="3000" dirty="0">
              <a:solidFill>
                <a:schemeClr val="bg1"/>
              </a:solidFill>
            </a:endParaRPr>
          </a:p>
          <a:p>
            <a:r>
              <a:rPr lang="en-GB" sz="3000" i="1" dirty="0" smtClean="0">
                <a:solidFill>
                  <a:schemeClr val="bg1"/>
                </a:solidFill>
              </a:rPr>
              <a:t>John 6v54-55 “Whoever </a:t>
            </a:r>
            <a:r>
              <a:rPr lang="en-GB" sz="3000" i="1" dirty="0">
                <a:solidFill>
                  <a:schemeClr val="bg1"/>
                </a:solidFill>
              </a:rPr>
              <a:t>eats my flesh and drinks my blood has eternal life, and I will raise them up at the last day</a:t>
            </a:r>
            <a:r>
              <a:rPr lang="en-GB" sz="3000" i="1" dirty="0" smtClean="0">
                <a:solidFill>
                  <a:schemeClr val="bg1"/>
                </a:solidFill>
              </a:rPr>
              <a:t>.</a:t>
            </a:r>
            <a:r>
              <a:rPr lang="en-GB" sz="3000" i="1" dirty="0">
                <a:solidFill>
                  <a:schemeClr val="bg1"/>
                </a:solidFill>
              </a:rPr>
              <a:t> For my flesh is real food and my blood is real drink.”</a:t>
            </a:r>
          </a:p>
        </p:txBody>
      </p:sp>
    </p:spTree>
    <p:extLst>
      <p:ext uri="{BB962C8B-B14F-4D97-AF65-F5344CB8AC3E}">
        <p14:creationId xmlns:p14="http://schemas.microsoft.com/office/powerpoint/2010/main" val="3784817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634082"/>
          </a:xfrm>
        </p:spPr>
        <p:txBody>
          <a:bodyPr/>
          <a:lstStyle/>
          <a:p>
            <a:r>
              <a:rPr lang="en-GB" dirty="0" err="1" smtClean="0">
                <a:solidFill>
                  <a:schemeClr val="bg1"/>
                </a:solidFill>
              </a:rPr>
              <a:t>Prov</a:t>
            </a:r>
            <a:r>
              <a:rPr lang="en-GB" dirty="0" smtClean="0">
                <a:solidFill>
                  <a:schemeClr val="bg1"/>
                </a:solidFill>
              </a:rPr>
              <a:t> CH 9 – 2 appeals Wisdom and Folly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1052736"/>
            <a:ext cx="8964488" cy="550920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The woman Folly </a:t>
            </a:r>
            <a:r>
              <a:rPr lang="en-GB" sz="3200" dirty="0"/>
              <a:t>is </a:t>
            </a:r>
            <a:r>
              <a:rPr lang="en-GB" sz="3200" dirty="0" smtClean="0"/>
              <a:t>loud;</a:t>
            </a: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/>
              <a:t>    she is </a:t>
            </a:r>
            <a:r>
              <a:rPr lang="en-GB" sz="3200" dirty="0" smtClean="0"/>
              <a:t>undisciplined and without knowledge.</a:t>
            </a:r>
            <a:r>
              <a:rPr lang="en-GB" sz="3200" dirty="0"/>
              <a:t/>
            </a:r>
            <a:br>
              <a:rPr lang="en-GB" sz="3200" dirty="0"/>
            </a:br>
            <a:r>
              <a:rPr lang="en-GB" sz="3200" baseline="30000" dirty="0"/>
              <a:t>14</a:t>
            </a:r>
            <a:r>
              <a:rPr lang="en-GB" sz="3200" dirty="0"/>
              <a:t> She </a:t>
            </a:r>
            <a:r>
              <a:rPr lang="en-GB" sz="3200" i="1" dirty="0"/>
              <a:t>sits</a:t>
            </a:r>
            <a:r>
              <a:rPr lang="en-GB" sz="3200" dirty="0"/>
              <a:t> at the door of her house,</a:t>
            </a:r>
            <a:br>
              <a:rPr lang="en-GB" sz="3200" dirty="0"/>
            </a:br>
            <a:r>
              <a:rPr lang="en-GB" sz="3200" dirty="0"/>
              <a:t>    on a seat at the highest point of the city,</a:t>
            </a:r>
            <a:br>
              <a:rPr lang="en-GB" sz="3200" dirty="0"/>
            </a:br>
            <a:r>
              <a:rPr lang="en-GB" sz="3200" baseline="30000" dirty="0"/>
              <a:t>15</a:t>
            </a:r>
            <a:r>
              <a:rPr lang="en-GB" sz="3200" dirty="0"/>
              <a:t> calling out to those who pass by,</a:t>
            </a:r>
            <a:br>
              <a:rPr lang="en-GB" sz="3200" dirty="0"/>
            </a:br>
            <a:r>
              <a:rPr lang="en-GB" sz="3200" dirty="0"/>
              <a:t>    </a:t>
            </a:r>
            <a:r>
              <a:rPr lang="en-GB" sz="3200" dirty="0" smtClean="0"/>
              <a:t>    who </a:t>
            </a:r>
            <a:r>
              <a:rPr lang="en-GB" sz="3200" dirty="0"/>
              <a:t>go straight on their way,</a:t>
            </a:r>
            <a:br>
              <a:rPr lang="en-GB" sz="3200" dirty="0"/>
            </a:br>
            <a:r>
              <a:rPr lang="en-GB" sz="3200" baseline="30000" dirty="0"/>
              <a:t>16</a:t>
            </a:r>
            <a:r>
              <a:rPr lang="en-GB" sz="3200" dirty="0"/>
              <a:t>  </a:t>
            </a:r>
            <a:r>
              <a:rPr lang="en-GB" sz="3200" dirty="0" smtClean="0"/>
              <a:t>‘Let </a:t>
            </a:r>
            <a:r>
              <a:rPr lang="en-GB" sz="3200" dirty="0"/>
              <a:t>all who are simple come to </a:t>
            </a:r>
            <a:r>
              <a:rPr lang="en-GB" sz="3200" dirty="0" smtClean="0"/>
              <a:t>in here</a:t>
            </a:r>
            <a:r>
              <a:rPr lang="en-GB" sz="3200" dirty="0"/>
              <a:t>!’</a:t>
            </a:r>
            <a:br>
              <a:rPr lang="en-GB" sz="3200" dirty="0"/>
            </a:br>
            <a:r>
              <a:rPr lang="en-GB" sz="3200" dirty="0" smtClean="0"/>
              <a:t>           she </a:t>
            </a:r>
            <a:r>
              <a:rPr lang="en-GB" sz="3200" dirty="0"/>
              <a:t>says </a:t>
            </a:r>
            <a:r>
              <a:rPr lang="en-GB" sz="3200" dirty="0" smtClean="0"/>
              <a:t>to </a:t>
            </a:r>
            <a:r>
              <a:rPr lang="en-GB" sz="3200" dirty="0"/>
              <a:t>those who </a:t>
            </a:r>
            <a:r>
              <a:rPr lang="en-GB" sz="3200" dirty="0" smtClean="0"/>
              <a:t>lack judgment,</a:t>
            </a:r>
            <a:r>
              <a:rPr lang="en-GB" sz="3200" dirty="0"/>
              <a:t/>
            </a:r>
            <a:br>
              <a:rPr lang="en-GB" sz="3200" dirty="0"/>
            </a:br>
            <a:r>
              <a:rPr lang="en-GB" sz="3200" baseline="30000" dirty="0"/>
              <a:t>17</a:t>
            </a:r>
            <a:r>
              <a:rPr lang="en-GB" sz="3200" dirty="0"/>
              <a:t> </a:t>
            </a:r>
            <a:r>
              <a:rPr lang="en-GB" sz="3200" dirty="0" smtClean="0"/>
              <a:t>‘</a:t>
            </a:r>
            <a:r>
              <a:rPr lang="en-GB" sz="3200" i="1" dirty="0"/>
              <a:t>Stolen water is sweet</a:t>
            </a:r>
            <a:r>
              <a:rPr lang="en-GB" sz="3200" i="1" dirty="0" smtClean="0"/>
              <a:t>;</a:t>
            </a:r>
            <a:r>
              <a:rPr lang="en-GB" sz="3200" i="1" dirty="0"/>
              <a:t> food eaten in secret is delicious</a:t>
            </a:r>
            <a:r>
              <a:rPr lang="en-GB" sz="3200" dirty="0"/>
              <a:t>!’</a:t>
            </a:r>
            <a:br>
              <a:rPr lang="en-GB" sz="3200" dirty="0"/>
            </a:br>
            <a:r>
              <a:rPr lang="en-GB" sz="3200" baseline="30000" dirty="0"/>
              <a:t>18</a:t>
            </a:r>
            <a:r>
              <a:rPr lang="en-GB" sz="3200" dirty="0"/>
              <a:t> But little do they know that the dead are there,</a:t>
            </a:r>
            <a:br>
              <a:rPr lang="en-GB" sz="3200" dirty="0"/>
            </a:br>
            <a:r>
              <a:rPr lang="en-GB" sz="3200" dirty="0"/>
              <a:t>    that her guests are </a:t>
            </a:r>
            <a:r>
              <a:rPr lang="en-GB" sz="3200" dirty="0" smtClean="0"/>
              <a:t>in the depths </a:t>
            </a:r>
            <a:r>
              <a:rPr lang="en-GB" sz="3200" dirty="0"/>
              <a:t>of the </a:t>
            </a:r>
            <a:r>
              <a:rPr lang="en-GB" sz="3200" dirty="0" smtClean="0"/>
              <a:t>grave.</a:t>
            </a:r>
            <a:endParaRPr lang="en-GB" sz="3200" dirty="0"/>
          </a:p>
        </p:txBody>
      </p:sp>
      <p:sp>
        <p:nvSpPr>
          <p:cNvPr id="9" name="Rounded Rectangular Callout 8"/>
          <p:cNvSpPr/>
          <p:nvPr/>
        </p:nvSpPr>
        <p:spPr>
          <a:xfrm flipH="1">
            <a:off x="1169368" y="5397804"/>
            <a:ext cx="6984776" cy="1421868"/>
          </a:xfrm>
          <a:prstGeom prst="wedgeRoundRectCallout">
            <a:avLst>
              <a:gd name="adj1" fmla="val -13223"/>
              <a:gd name="adj2" fmla="val -88431"/>
              <a:gd name="adj3" fmla="val 16667"/>
            </a:avLst>
          </a:prstGeom>
          <a:solidFill>
            <a:schemeClr val="bg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 smtClean="0"/>
              <a:t>The trap is set wide –</a:t>
            </a:r>
          </a:p>
          <a:p>
            <a:pPr algn="ctr"/>
            <a:r>
              <a:rPr lang="en-GB" sz="3600" b="1" dirty="0"/>
              <a:t>t</a:t>
            </a:r>
            <a:r>
              <a:rPr lang="en-GB" sz="3600" b="1" dirty="0" smtClean="0"/>
              <a:t>he simple are called from the streets</a:t>
            </a:r>
            <a:endParaRPr lang="en-GB" sz="3600" b="1" dirty="0"/>
          </a:p>
        </p:txBody>
      </p:sp>
      <p:sp>
        <p:nvSpPr>
          <p:cNvPr id="11" name="Rounded Rectangular Callout 10"/>
          <p:cNvSpPr/>
          <p:nvPr/>
        </p:nvSpPr>
        <p:spPr>
          <a:xfrm flipH="1">
            <a:off x="2483768" y="3501008"/>
            <a:ext cx="6192688" cy="1421868"/>
          </a:xfrm>
          <a:prstGeom prst="wedgeRoundRectCallout">
            <a:avLst>
              <a:gd name="adj1" fmla="val -13223"/>
              <a:gd name="adj2" fmla="val -88431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 smtClean="0"/>
              <a:t>Shallow appeal of the loud and instant </a:t>
            </a:r>
            <a:endParaRPr lang="en-GB" sz="3600" b="1" dirty="0"/>
          </a:p>
        </p:txBody>
      </p:sp>
      <p:sp>
        <p:nvSpPr>
          <p:cNvPr id="12" name="Rounded Rectangular Callout 11"/>
          <p:cNvSpPr/>
          <p:nvPr/>
        </p:nvSpPr>
        <p:spPr>
          <a:xfrm flipH="1">
            <a:off x="1043608" y="2871228"/>
            <a:ext cx="6650484" cy="1637892"/>
          </a:xfrm>
          <a:prstGeom prst="wedgeRoundRectCallout">
            <a:avLst>
              <a:gd name="adj1" fmla="val -5919"/>
              <a:gd name="adj2" fmla="val 89426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 smtClean="0"/>
              <a:t>The easy choices hide their consequences – v18 and the simple are trapped </a:t>
            </a:r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2876694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138" y="105520"/>
            <a:ext cx="7924800" cy="634082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2 responses to the rebuke of the Gospel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811733"/>
            <a:ext cx="8671867" cy="6001643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GB" sz="3200" baseline="30000" dirty="0" smtClean="0"/>
              <a:t> </a:t>
            </a:r>
            <a:r>
              <a:rPr lang="en-GB" sz="3200" baseline="30000" dirty="0"/>
              <a:t>7</a:t>
            </a:r>
            <a:r>
              <a:rPr lang="en-GB" sz="3200" b="1" baseline="30000" dirty="0"/>
              <a:t> </a:t>
            </a:r>
            <a:r>
              <a:rPr lang="en-GB" sz="3200" dirty="0"/>
              <a:t>Whoever corrects a mocker invites insults;</a:t>
            </a:r>
          </a:p>
          <a:p>
            <a:r>
              <a:rPr lang="en-GB" sz="3200" dirty="0"/>
              <a:t>       whoever rebukes the wicked incurs abuse.</a:t>
            </a:r>
            <a:br>
              <a:rPr lang="en-GB" sz="3200" dirty="0"/>
            </a:br>
            <a:r>
              <a:rPr lang="en-GB" sz="3200" baseline="30000" dirty="0"/>
              <a:t>8</a:t>
            </a:r>
            <a:r>
              <a:rPr lang="en-GB" sz="3200" b="1" baseline="30000" dirty="0"/>
              <a:t> </a:t>
            </a:r>
            <a:r>
              <a:rPr lang="en-GB" sz="3200" dirty="0"/>
              <a:t>Do not rebuke mockers or they will hate you;</a:t>
            </a:r>
            <a:br>
              <a:rPr lang="en-GB" sz="3200" dirty="0"/>
            </a:br>
            <a:r>
              <a:rPr lang="en-GB" sz="3200" b="1" dirty="0"/>
              <a:t>    </a:t>
            </a:r>
            <a:r>
              <a:rPr lang="en-GB" sz="3200" dirty="0"/>
              <a:t>rebuke the wise and they will love you.</a:t>
            </a:r>
            <a:br>
              <a:rPr lang="en-GB" sz="3200" dirty="0"/>
            </a:br>
            <a:r>
              <a:rPr lang="en-GB" sz="3200" baseline="30000" dirty="0"/>
              <a:t>9 </a:t>
            </a:r>
            <a:r>
              <a:rPr lang="en-GB" sz="3200" dirty="0"/>
              <a:t>Instruct the wise and they will be wiser still;</a:t>
            </a:r>
            <a:br>
              <a:rPr lang="en-GB" sz="3200" dirty="0"/>
            </a:br>
            <a:r>
              <a:rPr lang="en-GB" sz="3200" dirty="0"/>
              <a:t> teach the righteous and they will add to their learning.</a:t>
            </a:r>
          </a:p>
          <a:p>
            <a:r>
              <a:rPr lang="en-GB" sz="3200" baseline="30000" dirty="0"/>
              <a:t>10</a:t>
            </a:r>
            <a:r>
              <a:rPr lang="en-GB" sz="3200" b="1" baseline="30000" dirty="0"/>
              <a:t> </a:t>
            </a:r>
            <a:r>
              <a:rPr lang="en-GB" sz="3200" dirty="0"/>
              <a:t>The fear of the </a:t>
            </a:r>
            <a:r>
              <a:rPr lang="en-GB" sz="3200" cap="small" dirty="0"/>
              <a:t>Lord</a:t>
            </a:r>
            <a:r>
              <a:rPr lang="en-GB" sz="3200" dirty="0"/>
              <a:t> is the beginning of wisdom,</a:t>
            </a:r>
            <a:br>
              <a:rPr lang="en-GB" sz="3200" dirty="0"/>
            </a:br>
            <a:r>
              <a:rPr lang="en-GB" sz="3200" dirty="0"/>
              <a:t>    and knowledge of the Holy One is understanding.</a:t>
            </a:r>
          </a:p>
          <a:p>
            <a:r>
              <a:rPr lang="en-GB" sz="3200" baseline="30000" dirty="0"/>
              <a:t>11</a:t>
            </a:r>
            <a:r>
              <a:rPr lang="en-GB" sz="3200" dirty="0"/>
              <a:t> For through wisdom your days will be many,</a:t>
            </a:r>
            <a:br>
              <a:rPr lang="en-GB" sz="3200" dirty="0"/>
            </a:br>
            <a:r>
              <a:rPr lang="en-GB" sz="3200" dirty="0"/>
              <a:t>    and years will be added to your life.</a:t>
            </a:r>
            <a:br>
              <a:rPr lang="en-GB" sz="3200" dirty="0"/>
            </a:br>
            <a:r>
              <a:rPr lang="en-GB" sz="3200" baseline="30000" dirty="0"/>
              <a:t>12</a:t>
            </a:r>
            <a:r>
              <a:rPr lang="en-GB" sz="3200" dirty="0"/>
              <a:t> </a:t>
            </a:r>
            <a:r>
              <a:rPr lang="en-GB" sz="3200" i="1" dirty="0"/>
              <a:t>If you are wise, your wisdom will reward you;</a:t>
            </a:r>
            <a:br>
              <a:rPr lang="en-GB" sz="3200" i="1" dirty="0"/>
            </a:br>
            <a:r>
              <a:rPr lang="en-GB" sz="3200" i="1" dirty="0"/>
              <a:t>    if you are a mocker, you alone will suffer</a:t>
            </a:r>
            <a:r>
              <a:rPr lang="en-GB" sz="3200" i="1" dirty="0" smtClean="0"/>
              <a:t>.</a:t>
            </a:r>
            <a:endParaRPr lang="en-GB" sz="3200" dirty="0"/>
          </a:p>
        </p:txBody>
      </p:sp>
      <p:sp>
        <p:nvSpPr>
          <p:cNvPr id="10" name="Rounded Rectangular Callout 9"/>
          <p:cNvSpPr/>
          <p:nvPr/>
        </p:nvSpPr>
        <p:spPr>
          <a:xfrm flipH="1">
            <a:off x="2555776" y="2564904"/>
            <a:ext cx="4330775" cy="1125821"/>
          </a:xfrm>
          <a:prstGeom prst="wedgeRoundRectCallout">
            <a:avLst>
              <a:gd name="adj1" fmla="val -548"/>
              <a:gd name="adj2" fmla="val -78930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 smtClean="0"/>
              <a:t>Mockers reject</a:t>
            </a:r>
            <a:endParaRPr lang="en-GB" sz="3600" b="1" dirty="0"/>
          </a:p>
        </p:txBody>
      </p:sp>
      <p:sp>
        <p:nvSpPr>
          <p:cNvPr id="13" name="Rounded Rectangular Callout 12"/>
          <p:cNvSpPr/>
          <p:nvPr/>
        </p:nvSpPr>
        <p:spPr>
          <a:xfrm flipH="1">
            <a:off x="1691680" y="4495966"/>
            <a:ext cx="4330775" cy="1125821"/>
          </a:xfrm>
          <a:prstGeom prst="wedgeRoundRectCallout">
            <a:avLst>
              <a:gd name="adj1" fmla="val 9019"/>
              <a:gd name="adj2" fmla="val 107624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 smtClean="0"/>
              <a:t>Mockers are rejected</a:t>
            </a:r>
            <a:endParaRPr lang="en-GB" sz="3600" b="1" dirty="0"/>
          </a:p>
        </p:txBody>
      </p:sp>
      <p:sp>
        <p:nvSpPr>
          <p:cNvPr id="14" name="Rounded Rectangular Callout 13"/>
          <p:cNvSpPr/>
          <p:nvPr/>
        </p:nvSpPr>
        <p:spPr>
          <a:xfrm flipH="1">
            <a:off x="611560" y="775193"/>
            <a:ext cx="5544617" cy="1125821"/>
          </a:xfrm>
          <a:prstGeom prst="wedgeRoundRectCallout">
            <a:avLst>
              <a:gd name="adj1" fmla="val 9019"/>
              <a:gd name="adj2" fmla="val 107624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 smtClean="0"/>
              <a:t>Simple become “wise to salvation” 2 Tim 3v15</a:t>
            </a:r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1557630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20715</TotalTime>
  <Words>543</Words>
  <Application>Microsoft Office PowerPoint</Application>
  <PresentationFormat>On-screen Show (4:3)</PresentationFormat>
  <Paragraphs>62</Paragraphs>
  <Slides>11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Horizon</vt:lpstr>
      <vt:lpstr>Proverbs CH 8 – a brief history of wisdom</vt:lpstr>
      <vt:lpstr>Proverbs Ch 8 – a brief history of wisdom</vt:lpstr>
      <vt:lpstr>Proverbs Ch 8 – a brief history of wisdom</vt:lpstr>
      <vt:lpstr>Proverbs Ch 8 – a brief history of wisdom</vt:lpstr>
      <vt:lpstr>Prov CH 9 – 2 appeals Wisdom and Folly</vt:lpstr>
      <vt:lpstr>Prov CH 9 – 2 appeals Wisdom and Folly</vt:lpstr>
      <vt:lpstr>The Gospel Feast</vt:lpstr>
      <vt:lpstr>Prov CH 9 – 2 appeals Wisdom and Folly</vt:lpstr>
      <vt:lpstr>2 responses to the rebuke of the Gospel</vt:lpstr>
      <vt:lpstr>Testing our response</vt:lpstr>
      <vt:lpstr>Seeing our reward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Wisdom</dc:title>
  <dc:subject>Proverbs</dc:subject>
  <dc:creator>Grace Fellowship(Ashford)</dc:creator>
  <cp:lastModifiedBy>User</cp:lastModifiedBy>
  <cp:revision>372</cp:revision>
  <dcterms:created xsi:type="dcterms:W3CDTF">2012-10-06T15:36:29Z</dcterms:created>
  <dcterms:modified xsi:type="dcterms:W3CDTF">2014-02-15T18:56:22Z</dcterms:modified>
</cp:coreProperties>
</file>